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56" r:id="rId3"/>
    <p:sldId id="257" r:id="rId4"/>
    <p:sldId id="258" r:id="rId5"/>
    <p:sldId id="259" r:id="rId6"/>
    <p:sldId id="260" r:id="rId7"/>
    <p:sldId id="261" r:id="rId8"/>
    <p:sldId id="263" r:id="rId9"/>
    <p:sldId id="280" r:id="rId10"/>
    <p:sldId id="264" r:id="rId11"/>
    <p:sldId id="266" r:id="rId12"/>
    <p:sldId id="267" r:id="rId13"/>
    <p:sldId id="268" r:id="rId14"/>
    <p:sldId id="269" r:id="rId15"/>
    <p:sldId id="270" r:id="rId16"/>
    <p:sldId id="271" r:id="rId17"/>
    <p:sldId id="272" r:id="rId18"/>
    <p:sldId id="277" r:id="rId19"/>
    <p:sldId id="278" r:id="rId20"/>
    <p:sldId id="279" r:id="rId21"/>
    <p:sldId id="281" r:id="rId22"/>
    <p:sldId id="282"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7" d="100"/>
          <a:sy n="77" d="100"/>
        </p:scale>
        <p:origin x="-120" y="-6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58C463-872D-4549-821B-CDBC90F21CB5}" type="datetimeFigureOut">
              <a:rPr lang="en-US" smtClean="0"/>
              <a:t>9/26/15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281041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58C463-872D-4549-821B-CDBC90F21CB5}" type="datetimeFigureOut">
              <a:rPr lang="en-US" smtClean="0"/>
              <a:t>9/26/15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2254572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58C463-872D-4549-821B-CDBC90F21CB5}" type="datetimeFigureOut">
              <a:rPr lang="en-US" smtClean="0"/>
              <a:t>9/26/15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67485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58C463-872D-4549-821B-CDBC90F21CB5}" type="datetimeFigureOut">
              <a:rPr lang="en-US" smtClean="0"/>
              <a:t>9/26/15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3336633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58C463-872D-4549-821B-CDBC90F21CB5}" type="datetimeFigureOut">
              <a:rPr lang="en-US" smtClean="0"/>
              <a:t>9/26/15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2405427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58C463-872D-4549-821B-CDBC90F21CB5}" type="datetimeFigureOut">
              <a:rPr lang="en-US" smtClean="0"/>
              <a:t>9/26/15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1652708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58C463-872D-4549-821B-CDBC90F21CB5}" type="datetimeFigureOut">
              <a:rPr lang="en-US" smtClean="0"/>
              <a:t>9/26/15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2475479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58C463-872D-4549-821B-CDBC90F21CB5}" type="datetimeFigureOut">
              <a:rPr lang="en-US" smtClean="0"/>
              <a:t>9/26/15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3530496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58C463-872D-4549-821B-CDBC90F21CB5}" type="datetimeFigureOut">
              <a:rPr lang="en-US" smtClean="0"/>
              <a:t>9/26/15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224584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58C463-872D-4549-821B-CDBC90F21CB5}" type="datetimeFigureOut">
              <a:rPr lang="en-US" smtClean="0"/>
              <a:t>9/26/15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3008766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58C463-872D-4549-821B-CDBC90F21CB5}" type="datetimeFigureOut">
              <a:rPr lang="en-US" smtClean="0"/>
              <a:t>9/26/15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C3EAC3-0952-0148-894F-C18707DCB555}" type="slidenum">
              <a:rPr lang="en-US" smtClean="0"/>
              <a:t>‹#›</a:t>
            </a:fld>
            <a:endParaRPr lang="en-US" dirty="0"/>
          </a:p>
        </p:txBody>
      </p:sp>
    </p:spTree>
    <p:extLst>
      <p:ext uri="{BB962C8B-B14F-4D97-AF65-F5344CB8AC3E}">
        <p14:creationId xmlns:p14="http://schemas.microsoft.com/office/powerpoint/2010/main" val="3154971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BD48F-D318-4958-9F71-7952A309207D}" type="datetimeFigureOut">
              <a:rPr lang="en-US" smtClean="0">
                <a:solidFill>
                  <a:prstClr val="black">
                    <a:tint val="75000"/>
                  </a:prstClr>
                </a:solidFill>
                <a:latin typeface="Calibri"/>
              </a:rPr>
              <a:pPr/>
              <a:t>9/26/15</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AE22E9-D96D-4A81-BB9A-A3D0901522A8}"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alpha val="97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58C463-872D-4549-821B-CDBC90F21CB5}" type="datetimeFigureOut">
              <a:rPr lang="en-US" smtClean="0"/>
              <a:t>9/26/15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C3EAC3-0952-0148-894F-C18707DCB555}" type="slidenum">
              <a:rPr lang="en-US" smtClean="0"/>
              <a:t>‹#›</a:t>
            </a:fld>
            <a:endParaRPr lang="en-US" dirty="0"/>
          </a:p>
        </p:txBody>
      </p:sp>
    </p:spTree>
    <p:extLst>
      <p:ext uri="{BB962C8B-B14F-4D97-AF65-F5344CB8AC3E}">
        <p14:creationId xmlns:p14="http://schemas.microsoft.com/office/powerpoint/2010/main" val="4092066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alpha val="97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A1CBD48F-D318-4958-9F71-7952A309207D}" type="datetimeFigureOut">
              <a:rPr lang="en-US" smtClean="0">
                <a:solidFill>
                  <a:prstClr val="black">
                    <a:tint val="75000"/>
                  </a:prstClr>
                </a:solidFill>
                <a:latin typeface="Calibri"/>
              </a:rPr>
              <a:pPr defTabSz="914400"/>
              <a:t>9/26/15</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89AE22E9-D96D-4A81-BB9A-A3D0901522A8}" type="slidenum">
              <a:rPr lang="en-US" smtClean="0">
                <a:solidFill>
                  <a:prstClr val="black">
                    <a:tint val="75000"/>
                  </a:prstClr>
                </a:solidFill>
                <a:latin typeface="Calibri"/>
              </a:rPr>
              <a:pPr defTabSz="914400"/>
              <a:t>‹#›</a:t>
            </a:fld>
            <a:endParaRPr lang="en-US" dirty="0">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olab.science/" TargetMode="External"/><Relationship Id="rId3" Type="http://schemas.openxmlformats.org/officeDocument/2006/relationships/hyperlink" Target="https://www.youtube.com/channel/UCkgql1ePbwyCP-selmAUJng/playlists?view=1&amp;flow=list&amp;view_as=subscriber&amp;sort=d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olab.science/documents/IOLab_Description_onepage.pdf" TargetMode="Externa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iolab.scien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file://localhost/Users/chrisubing/Desktop/PrePost-test%20questions.rtf" TargetMode="External"/><Relationship Id="rId3" Type="http://schemas.openxmlformats.org/officeDocument/2006/relationships/hyperlink" Target="file://localhost/Users/chrisubing/Dropbox/From%20Google/IOLab%20work/ThirdLaw.ppt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png"/><Relationship Id="rId3" Type="http://schemas.openxmlformats.org/officeDocument/2006/relationships/image" Target="../media/image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file://localhost/Users/chrisubing/Desktop/Friction%20activity.pdf" TargetMode="External"/><Relationship Id="rId3" Type="http://schemas.openxmlformats.org/officeDocument/2006/relationships/hyperlink" Target="file://localhost/Users/chrisubing/Desktop/IO-Lab-RC%20discharge%20experiment.nb.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FFFF"/>
                </a:solidFill>
              </a:rPr>
              <a:t>Newton’s Third Law and the IO-Lab</a:t>
            </a:r>
            <a:endParaRPr lang="en-US" dirty="0">
              <a:solidFill>
                <a:srgbClr val="FFFFFF"/>
              </a:solidFill>
            </a:endParaRPr>
          </a:p>
        </p:txBody>
      </p:sp>
      <p:sp>
        <p:nvSpPr>
          <p:cNvPr id="3" name="Subtitle 2"/>
          <p:cNvSpPr>
            <a:spLocks noGrp="1"/>
          </p:cNvSpPr>
          <p:nvPr>
            <p:ph type="subTitle" idx="1"/>
          </p:nvPr>
        </p:nvSpPr>
        <p:spPr/>
        <p:txBody>
          <a:bodyPr>
            <a:normAutofit/>
          </a:bodyPr>
          <a:lstStyle/>
          <a:p>
            <a:r>
              <a:rPr lang="en-US" sz="2400" dirty="0" smtClean="0">
                <a:solidFill>
                  <a:srgbClr val="FFFFFF"/>
                </a:solidFill>
              </a:rPr>
              <a:t>An application of a device developed at UIUC may help further student understanding of concepts presented in introductory physics.</a:t>
            </a:r>
            <a:endParaRPr lang="en-US" sz="2400" dirty="0">
              <a:solidFill>
                <a:srgbClr val="FFFFFF"/>
              </a:solidFill>
            </a:endParaRPr>
          </a:p>
        </p:txBody>
      </p:sp>
    </p:spTree>
    <p:extLst>
      <p:ext uri="{BB962C8B-B14F-4D97-AF65-F5344CB8AC3E}">
        <p14:creationId xmlns:p14="http://schemas.microsoft.com/office/powerpoint/2010/main" val="358120859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Thank You</a:t>
            </a:r>
            <a:endParaRPr lang="en-US" dirty="0">
              <a:solidFill>
                <a:srgbClr val="FFFFFF"/>
              </a:solidFill>
            </a:endParaRPr>
          </a:p>
        </p:txBody>
      </p:sp>
      <p:sp>
        <p:nvSpPr>
          <p:cNvPr id="3" name="Content Placeholder 2"/>
          <p:cNvSpPr>
            <a:spLocks noGrp="1"/>
          </p:cNvSpPr>
          <p:nvPr>
            <p:ph idx="1"/>
          </p:nvPr>
        </p:nvSpPr>
        <p:spPr/>
        <p:txBody>
          <a:bodyPr/>
          <a:lstStyle/>
          <a:p>
            <a:r>
              <a:rPr lang="en-US" dirty="0" smtClean="0">
                <a:solidFill>
                  <a:srgbClr val="FFFFFF"/>
                </a:solidFill>
              </a:rPr>
              <a:t>Mats </a:t>
            </a:r>
            <a:r>
              <a:rPr lang="en-US" dirty="0" err="1" smtClean="0">
                <a:solidFill>
                  <a:srgbClr val="FFFFFF"/>
                </a:solidFill>
              </a:rPr>
              <a:t>Salen</a:t>
            </a:r>
            <a:endParaRPr lang="en-US" dirty="0" smtClean="0">
              <a:solidFill>
                <a:srgbClr val="FFFFFF"/>
              </a:solidFill>
            </a:endParaRPr>
          </a:p>
          <a:p>
            <a:pPr lvl="1"/>
            <a:r>
              <a:rPr lang="en-US" dirty="0" smtClean="0">
                <a:solidFill>
                  <a:srgbClr val="FFFFFF"/>
                </a:solidFill>
              </a:rPr>
              <a:t>University of Illinois PER research group</a:t>
            </a:r>
          </a:p>
          <a:p>
            <a:r>
              <a:rPr lang="en-US" dirty="0" smtClean="0">
                <a:solidFill>
                  <a:srgbClr val="FFFFFF"/>
                </a:solidFill>
              </a:rPr>
              <a:t>Tim </a:t>
            </a:r>
            <a:r>
              <a:rPr lang="en-US" dirty="0" err="1" smtClean="0">
                <a:solidFill>
                  <a:srgbClr val="FFFFFF"/>
                </a:solidFill>
              </a:rPr>
              <a:t>Stelzer</a:t>
            </a:r>
            <a:endParaRPr lang="en-US" dirty="0">
              <a:solidFill>
                <a:srgbClr val="FFFFFF"/>
              </a:solidFill>
            </a:endParaRPr>
          </a:p>
          <a:p>
            <a:pPr lvl="1"/>
            <a:r>
              <a:rPr lang="en-US" dirty="0" smtClean="0">
                <a:solidFill>
                  <a:srgbClr val="FFFFFF"/>
                </a:solidFill>
              </a:rPr>
              <a:t>University of Illinois PER research group</a:t>
            </a:r>
          </a:p>
          <a:p>
            <a:r>
              <a:rPr lang="en-US" dirty="0" smtClean="0">
                <a:solidFill>
                  <a:srgbClr val="FFFFFF"/>
                </a:solidFill>
              </a:rPr>
              <a:t>Katie Ansell</a:t>
            </a:r>
          </a:p>
          <a:p>
            <a:r>
              <a:rPr lang="en-US" dirty="0" smtClean="0">
                <a:solidFill>
                  <a:srgbClr val="FFFFFF"/>
                </a:solidFill>
              </a:rPr>
              <a:t>Eric Martell</a:t>
            </a:r>
            <a:endParaRPr lang="en-US" dirty="0">
              <a:solidFill>
                <a:srgbClr val="FFFFFF"/>
              </a:solidFill>
            </a:endParaRPr>
          </a:p>
        </p:txBody>
      </p:sp>
    </p:spTree>
    <p:extLst>
      <p:ext uri="{BB962C8B-B14F-4D97-AF65-F5344CB8AC3E}">
        <p14:creationId xmlns:p14="http://schemas.microsoft.com/office/powerpoint/2010/main" val="3341928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solidFill>
                  <a:srgbClr val="FFFFFF"/>
                </a:solidFill>
              </a:rPr>
              <a:t>Further Resources and history can be found at </a:t>
            </a:r>
          </a:p>
          <a:p>
            <a:r>
              <a:rPr lang="en-US" dirty="0" smtClean="0">
                <a:hlinkClick r:id="rId2"/>
              </a:rPr>
              <a:t>http://www.iolab.science/</a:t>
            </a:r>
            <a:endParaRPr lang="en-US" dirty="0" smtClean="0"/>
          </a:p>
          <a:p>
            <a:r>
              <a:rPr lang="en-US" dirty="0" smtClean="0">
                <a:hlinkClick r:id="rId3"/>
              </a:rPr>
              <a:t>https://www.youtube.com/channel/UCkgql1ePbwyCP-selmAUJng/playlists?view=1&amp;flow=list&amp;view_as=subscriber&amp;sort=da</a:t>
            </a:r>
            <a:endParaRPr lang="en-US" dirty="0" smtClean="0"/>
          </a:p>
          <a:p>
            <a:endParaRPr lang="en-US" dirty="0"/>
          </a:p>
        </p:txBody>
      </p:sp>
    </p:spTree>
    <p:extLst>
      <p:ext uri="{BB962C8B-B14F-4D97-AF65-F5344CB8AC3E}">
        <p14:creationId xmlns:p14="http://schemas.microsoft.com/office/powerpoint/2010/main" val="1376569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IO-Lab device.</a:t>
            </a:r>
            <a:endParaRPr lang="en-US" dirty="0">
              <a:solidFill>
                <a:srgbClr val="FFFFFF"/>
              </a:solidFill>
            </a:endParaRPr>
          </a:p>
        </p:txBody>
      </p:sp>
      <p:pic>
        <p:nvPicPr>
          <p:cNvPr id="6" name="Content Placeholder 5" descr="Screen Shot 2015-09-25 at 6.20.02 PM.png">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rcRect t="5559" b="5559"/>
          <a:stretch>
            <a:fillRect/>
          </a:stretch>
        </p:blipFill>
        <p:spPr>
          <a:xfrm>
            <a:off x="1417006" y="1600201"/>
            <a:ext cx="6246677" cy="3435432"/>
          </a:xfrm>
        </p:spPr>
      </p:pic>
    </p:spTree>
    <p:extLst>
      <p:ext uri="{BB962C8B-B14F-4D97-AF65-F5344CB8AC3E}">
        <p14:creationId xmlns:p14="http://schemas.microsoft.com/office/powerpoint/2010/main" val="377061632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Software and Hardware </a:t>
            </a:r>
            <a:endParaRPr lang="en-US" dirty="0">
              <a:solidFill>
                <a:srgbClr val="FFFFFF"/>
              </a:solidFill>
            </a:endParaRPr>
          </a:p>
        </p:txBody>
      </p:sp>
      <p:pic>
        <p:nvPicPr>
          <p:cNvPr id="4" name="Content Placeholder 3" descr="Screen Shot 2015-09-25 at 6.20.02 PM.png"/>
          <p:cNvPicPr>
            <a:picLocks noGrp="1" noChangeAspect="1"/>
          </p:cNvPicPr>
          <p:nvPr>
            <p:ph idx="1"/>
          </p:nvPr>
        </p:nvPicPr>
        <p:blipFill>
          <a:blip r:embed="rId2">
            <a:extLst>
              <a:ext uri="{28A0092B-C50C-407E-A947-70E740481C1C}">
                <a14:useLocalDpi xmlns:a14="http://schemas.microsoft.com/office/drawing/2010/main" val="0"/>
              </a:ext>
            </a:extLst>
          </a:blip>
          <a:srcRect t="5559" b="5559"/>
          <a:stretch>
            <a:fillRect/>
          </a:stretch>
        </p:blipFill>
        <p:spPr>
          <a:xfrm>
            <a:off x="457200" y="3257112"/>
            <a:ext cx="5216822" cy="2869051"/>
          </a:xfrm>
        </p:spPr>
      </p:pic>
      <p:sp>
        <p:nvSpPr>
          <p:cNvPr id="5" name="TextBox 4"/>
          <p:cNvSpPr txBox="1"/>
          <p:nvPr/>
        </p:nvSpPr>
        <p:spPr>
          <a:xfrm>
            <a:off x="676264" y="1417638"/>
            <a:ext cx="8010536" cy="830997"/>
          </a:xfrm>
          <a:prstGeom prst="rect">
            <a:avLst/>
          </a:prstGeom>
          <a:noFill/>
        </p:spPr>
        <p:txBody>
          <a:bodyPr wrap="square" rtlCol="0">
            <a:spAutoFit/>
          </a:bodyPr>
          <a:lstStyle/>
          <a:p>
            <a:pPr marL="285750" indent="-285750">
              <a:buFont typeface="Arial"/>
              <a:buChar char="•"/>
            </a:pPr>
            <a:r>
              <a:rPr lang="en-US" sz="2400" dirty="0" smtClean="0">
                <a:solidFill>
                  <a:srgbClr val="FFFFFF"/>
                </a:solidFill>
              </a:rPr>
              <a:t>Open Source and </a:t>
            </a:r>
            <a:r>
              <a:rPr lang="en-US" sz="2400" dirty="0" smtClean="0">
                <a:solidFill>
                  <a:srgbClr val="FFFFFF"/>
                </a:solidFill>
                <a:hlinkClick r:id="rId3"/>
              </a:rPr>
              <a:t>Free</a:t>
            </a:r>
            <a:endParaRPr lang="en-US" sz="2400" dirty="0" smtClean="0">
              <a:solidFill>
                <a:srgbClr val="FFFFFF"/>
              </a:solidFill>
            </a:endParaRPr>
          </a:p>
          <a:p>
            <a:pPr marL="285750" indent="-285750">
              <a:buFont typeface="Arial"/>
              <a:buChar char="•"/>
            </a:pPr>
            <a:r>
              <a:rPr lang="en-US" sz="2400" dirty="0" smtClean="0">
                <a:solidFill>
                  <a:srgbClr val="FFFFFF"/>
                </a:solidFill>
              </a:rPr>
              <a:t>Open up the device and play.</a:t>
            </a:r>
            <a:endParaRPr lang="en-US" sz="2400" dirty="0">
              <a:solidFill>
                <a:srgbClr val="FFFFFF"/>
              </a:solidFill>
            </a:endParaRPr>
          </a:p>
        </p:txBody>
      </p:sp>
    </p:spTree>
    <p:extLst>
      <p:ext uri="{BB962C8B-B14F-4D97-AF65-F5344CB8AC3E}">
        <p14:creationId xmlns:p14="http://schemas.microsoft.com/office/powerpoint/2010/main" val="179646638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Vision</a:t>
            </a:r>
            <a:endParaRPr lang="en-US" dirty="0"/>
          </a:p>
        </p:txBody>
      </p:sp>
      <p:pic>
        <p:nvPicPr>
          <p:cNvPr id="4" name="Picture 3" descr="interactive online lab.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
            <a:ext cx="9144000" cy="6764055"/>
          </a:xfrm>
          <a:prstGeom prst="rect">
            <a:avLst/>
          </a:prstGeom>
        </p:spPr>
      </p:pic>
    </p:spTree>
    <p:extLst>
      <p:ext uri="{BB962C8B-B14F-4D97-AF65-F5344CB8AC3E}">
        <p14:creationId xmlns:p14="http://schemas.microsoft.com/office/powerpoint/2010/main" val="5738831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Newton’s Third Law		</a:t>
            </a:r>
            <a:endParaRPr lang="en-US" dirty="0">
              <a:solidFill>
                <a:srgbClr val="FFFFFF"/>
              </a:solidFill>
            </a:endParaRPr>
          </a:p>
        </p:txBody>
      </p:sp>
      <p:sp>
        <p:nvSpPr>
          <p:cNvPr id="3" name="Content Placeholder 2"/>
          <p:cNvSpPr>
            <a:spLocks noGrp="1"/>
          </p:cNvSpPr>
          <p:nvPr>
            <p:ph idx="1"/>
          </p:nvPr>
        </p:nvSpPr>
        <p:spPr>
          <a:xfrm>
            <a:off x="457200" y="1600200"/>
            <a:ext cx="8229600" cy="1286511"/>
          </a:xfrm>
        </p:spPr>
        <p:txBody>
          <a:bodyPr/>
          <a:lstStyle/>
          <a:p>
            <a:r>
              <a:rPr lang="en-US" dirty="0" smtClean="0">
                <a:solidFill>
                  <a:srgbClr val="FFFFFF"/>
                </a:solidFill>
              </a:rPr>
              <a:t>All forces come in pairs that act on different parts of the system</a:t>
            </a:r>
            <a:endParaRPr lang="en-US" dirty="0">
              <a:solidFill>
                <a:srgbClr val="FFFFFF"/>
              </a:solidFill>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2757686186"/>
              </p:ext>
            </p:extLst>
          </p:nvPr>
        </p:nvGraphicFramePr>
        <p:xfrm>
          <a:off x="2610725" y="3308349"/>
          <a:ext cx="3147847" cy="980477"/>
        </p:xfrm>
        <a:graphic>
          <a:graphicData uri="http://schemas.openxmlformats.org/presentationml/2006/ole">
            <mc:AlternateContent xmlns:mc="http://schemas.openxmlformats.org/markup-compatibility/2006">
              <mc:Choice xmlns:v="urn:schemas-microsoft-com:vml" Requires="v">
                <p:oleObj spid="_x0000_s1045" name="Equation" r:id="rId3" imgW="774700" imgH="241300" progId="Equation.3">
                  <p:embed/>
                </p:oleObj>
              </mc:Choice>
              <mc:Fallback>
                <p:oleObj name="Equation" r:id="rId3" imgW="774700" imgH="241300" progId="Equation.3">
                  <p:embed/>
                  <p:pic>
                    <p:nvPicPr>
                      <p:cNvPr id="0" name=""/>
                      <p:cNvPicPr/>
                      <p:nvPr/>
                    </p:nvPicPr>
                    <p:blipFill>
                      <a:blip r:embed="rId4"/>
                      <a:stretch>
                        <a:fillRect/>
                      </a:stretch>
                    </p:blipFill>
                    <p:spPr>
                      <a:xfrm>
                        <a:off x="2610725" y="3308349"/>
                        <a:ext cx="3147847" cy="980477"/>
                      </a:xfrm>
                      <a:prstGeom prst="rect">
                        <a:avLst/>
                      </a:prstGeom>
                    </p:spPr>
                  </p:pic>
                </p:oleObj>
              </mc:Fallback>
            </mc:AlternateContent>
          </a:graphicData>
        </a:graphic>
      </p:graphicFrame>
      <p:sp>
        <p:nvSpPr>
          <p:cNvPr id="5" name="TextBox 4"/>
          <p:cNvSpPr txBox="1"/>
          <p:nvPr/>
        </p:nvSpPr>
        <p:spPr>
          <a:xfrm>
            <a:off x="742241" y="4767197"/>
            <a:ext cx="6944080" cy="830997"/>
          </a:xfrm>
          <a:prstGeom prst="rect">
            <a:avLst/>
          </a:prstGeom>
          <a:noFill/>
        </p:spPr>
        <p:txBody>
          <a:bodyPr wrap="square" rtlCol="0">
            <a:spAutoFit/>
          </a:bodyPr>
          <a:lstStyle/>
          <a:p>
            <a:r>
              <a:rPr lang="en-US" sz="2400" dirty="0" smtClean="0">
                <a:solidFill>
                  <a:srgbClr val="FFFFFF"/>
                </a:solidFill>
              </a:rPr>
              <a:t>Many students have difficulties visualizing and understanding how this will apply to solving problems.</a:t>
            </a:r>
            <a:endParaRPr lang="en-US" sz="2400" dirty="0">
              <a:solidFill>
                <a:srgbClr val="FFFFFF"/>
              </a:solidFill>
            </a:endParaRPr>
          </a:p>
        </p:txBody>
      </p:sp>
    </p:spTree>
    <p:extLst>
      <p:ext uri="{BB962C8B-B14F-4D97-AF65-F5344CB8AC3E}">
        <p14:creationId xmlns:p14="http://schemas.microsoft.com/office/powerpoint/2010/main" val="49098900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Objectives	</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rgbClr val="FFFFFF"/>
                </a:solidFill>
              </a:rPr>
              <a:t>Hands on Activity </a:t>
            </a:r>
          </a:p>
          <a:p>
            <a:r>
              <a:rPr lang="en-US" dirty="0" smtClean="0">
                <a:solidFill>
                  <a:srgbClr val="FFFFFF"/>
                </a:solidFill>
              </a:rPr>
              <a:t>Help students gain an understanding of action reaction forces.</a:t>
            </a:r>
          </a:p>
          <a:p>
            <a:r>
              <a:rPr lang="en-US" dirty="0" smtClean="0">
                <a:solidFill>
                  <a:srgbClr val="FFFFFF"/>
                </a:solidFill>
              </a:rPr>
              <a:t>Help Students make connections between Physical, Graphical and Mathematical representations of a system.</a:t>
            </a:r>
          </a:p>
          <a:p>
            <a:endParaRPr lang="en-US" dirty="0" smtClean="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31353244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 Lab </a:t>
            </a:r>
            <a:endParaRPr lang="en-US" dirty="0"/>
          </a:p>
        </p:txBody>
      </p:sp>
      <p:sp>
        <p:nvSpPr>
          <p:cNvPr id="3" name="Content Placeholder 2"/>
          <p:cNvSpPr>
            <a:spLocks noGrp="1"/>
          </p:cNvSpPr>
          <p:nvPr>
            <p:ph idx="1"/>
          </p:nvPr>
        </p:nvSpPr>
        <p:spPr/>
        <p:txBody>
          <a:bodyPr/>
          <a:lstStyle/>
          <a:p>
            <a:r>
              <a:rPr lang="en-US" dirty="0" smtClean="0">
                <a:hlinkClick r:id="rId2" action="ppaction://hlinkfile"/>
              </a:rPr>
              <a:t>Questions from FCI</a:t>
            </a:r>
            <a:endParaRPr lang="en-US" dirty="0" smtClean="0"/>
          </a:p>
          <a:p>
            <a:endParaRPr lang="en-US" dirty="0"/>
          </a:p>
          <a:p>
            <a:r>
              <a:rPr lang="en-US" dirty="0" smtClean="0">
                <a:hlinkClick r:id="rId3" action="ppaction://hlinkpres?slideindex=1&amp;slidetitle="/>
              </a:rPr>
              <a:t>The Lab</a:t>
            </a:r>
            <a:endParaRPr lang="en-US" dirty="0" smtClean="0"/>
          </a:p>
          <a:p>
            <a:endParaRPr lang="en-US" dirty="0" smtClean="0"/>
          </a:p>
          <a:p>
            <a:endParaRPr lang="en-US" dirty="0"/>
          </a:p>
        </p:txBody>
      </p:sp>
    </p:spTree>
    <p:extLst>
      <p:ext uri="{BB962C8B-B14F-4D97-AF65-F5344CB8AC3E}">
        <p14:creationId xmlns:p14="http://schemas.microsoft.com/office/powerpoint/2010/main" val="17612151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latin typeface="Arial" pitchFamily="34" charset="0"/>
                <a:cs typeface="Arial" pitchFamily="34" charset="0"/>
              </a:rPr>
              <a:t>Welcome to </a:t>
            </a:r>
            <a:r>
              <a:rPr lang="en-US" sz="4000" dirty="0" err="1" smtClean="0">
                <a:solidFill>
                  <a:schemeClr val="bg1"/>
                </a:solidFill>
                <a:latin typeface="Arial" pitchFamily="34" charset="0"/>
                <a:cs typeface="Arial" pitchFamily="34" charset="0"/>
              </a:rPr>
              <a:t>IOLab</a:t>
            </a:r>
            <a:endParaRPr lang="en-US" sz="4000" dirty="0">
              <a:solidFill>
                <a:schemeClr val="bg1"/>
              </a:solidFill>
              <a:latin typeface="Arial" pitchFamily="34" charset="0"/>
              <a:cs typeface="Arial" pitchFamily="34" charset="0"/>
            </a:endParaRPr>
          </a:p>
        </p:txBody>
      </p:sp>
      <p:sp>
        <p:nvSpPr>
          <p:cNvPr id="3" name="Content Placeholder 2"/>
          <p:cNvSpPr>
            <a:spLocks noGrp="1"/>
          </p:cNvSpPr>
          <p:nvPr>
            <p:ph idx="1"/>
          </p:nvPr>
        </p:nvSpPr>
        <p:spPr>
          <a:xfrm>
            <a:off x="228600" y="1447800"/>
            <a:ext cx="8534400" cy="4525963"/>
          </a:xfrm>
        </p:spPr>
        <p:txBody>
          <a:bodyPr>
            <a:normAutofit/>
          </a:bodyPr>
          <a:lstStyle/>
          <a:p>
            <a:r>
              <a:rPr lang="en-US" sz="2800" dirty="0">
                <a:solidFill>
                  <a:schemeClr val="bg1"/>
                </a:solidFill>
                <a:latin typeface="Arial" pitchFamily="34" charset="0"/>
                <a:cs typeface="Arial" pitchFamily="34" charset="0"/>
              </a:rPr>
              <a:t>You are about to play around </a:t>
            </a:r>
            <a:r>
              <a:rPr lang="en-US" sz="2800" dirty="0" smtClean="0">
                <a:solidFill>
                  <a:schemeClr val="bg1"/>
                </a:solidFill>
                <a:latin typeface="Arial" pitchFamily="34" charset="0"/>
                <a:cs typeface="Arial" pitchFamily="34" charset="0"/>
              </a:rPr>
              <a:t/>
            </a:r>
            <a:br>
              <a:rPr lang="en-US" sz="2800" dirty="0" smtClean="0">
                <a:solidFill>
                  <a:schemeClr val="bg1"/>
                </a:solidFill>
                <a:latin typeface="Arial" pitchFamily="34" charset="0"/>
                <a:cs typeface="Arial" pitchFamily="34" charset="0"/>
              </a:rPr>
            </a:br>
            <a:r>
              <a:rPr lang="en-US" sz="2800" dirty="0" smtClean="0">
                <a:solidFill>
                  <a:schemeClr val="bg1"/>
                </a:solidFill>
                <a:latin typeface="Arial" pitchFamily="34" charset="0"/>
                <a:cs typeface="Arial" pitchFamily="34" charset="0"/>
              </a:rPr>
              <a:t>with a </a:t>
            </a:r>
            <a:r>
              <a:rPr lang="en-US" sz="2800" dirty="0">
                <a:solidFill>
                  <a:schemeClr val="bg1"/>
                </a:solidFill>
                <a:latin typeface="Arial" pitchFamily="34" charset="0"/>
                <a:cs typeface="Arial" pitchFamily="34" charset="0"/>
              </a:rPr>
              <a:t>gadget that will </a:t>
            </a:r>
            <a:r>
              <a:rPr lang="en-US" sz="2800" dirty="0" smtClean="0">
                <a:solidFill>
                  <a:schemeClr val="bg1"/>
                </a:solidFill>
                <a:latin typeface="Arial" pitchFamily="34" charset="0"/>
                <a:cs typeface="Arial" pitchFamily="34" charset="0"/>
              </a:rPr>
              <a:t>help </a:t>
            </a:r>
            <a:r>
              <a:rPr lang="en-US" sz="2800" dirty="0">
                <a:solidFill>
                  <a:schemeClr val="bg1"/>
                </a:solidFill>
                <a:latin typeface="Arial" pitchFamily="34" charset="0"/>
                <a:cs typeface="Arial" pitchFamily="34" charset="0"/>
              </a:rPr>
              <a:t>you </a:t>
            </a:r>
            <a:r>
              <a:rPr lang="en-US" sz="2800" dirty="0" smtClean="0">
                <a:solidFill>
                  <a:schemeClr val="bg1"/>
                </a:solidFill>
                <a:latin typeface="Arial" pitchFamily="34" charset="0"/>
                <a:cs typeface="Arial" pitchFamily="34" charset="0"/>
              </a:rPr>
              <a:t/>
            </a:r>
            <a:br>
              <a:rPr lang="en-US" sz="2800" dirty="0" smtClean="0">
                <a:solidFill>
                  <a:schemeClr val="bg1"/>
                </a:solidFill>
                <a:latin typeface="Arial" pitchFamily="34" charset="0"/>
                <a:cs typeface="Arial" pitchFamily="34" charset="0"/>
              </a:rPr>
            </a:br>
            <a:r>
              <a:rPr lang="en-US" sz="2800" dirty="0" smtClean="0">
                <a:solidFill>
                  <a:schemeClr val="bg1"/>
                </a:solidFill>
                <a:latin typeface="Arial" pitchFamily="34" charset="0"/>
                <a:cs typeface="Arial" pitchFamily="34" charset="0"/>
              </a:rPr>
              <a:t>explore force and </a:t>
            </a:r>
            <a:r>
              <a:rPr lang="en-US" sz="2800" dirty="0">
                <a:solidFill>
                  <a:schemeClr val="bg1"/>
                </a:solidFill>
                <a:latin typeface="Arial" pitchFamily="34" charset="0"/>
                <a:cs typeface="Arial" pitchFamily="34" charset="0"/>
              </a:rPr>
              <a:t>acceleration</a:t>
            </a:r>
            <a:r>
              <a:rPr lang="en-US" sz="2800" dirty="0" smtClean="0">
                <a:solidFill>
                  <a:schemeClr val="accent1">
                    <a:lumMod val="75000"/>
                  </a:schemeClr>
                </a:solidFill>
                <a:latin typeface="Arial" pitchFamily="34" charset="0"/>
                <a:cs typeface="Arial" pitchFamily="34" charset="0"/>
              </a:rPr>
              <a:t>. </a:t>
            </a:r>
          </a:p>
          <a:p>
            <a:endParaRPr lang="en-US" sz="2800" dirty="0" smtClean="0">
              <a:solidFill>
                <a:schemeClr val="accent6">
                  <a:lumMod val="75000"/>
                </a:schemeClr>
              </a:solidFill>
              <a:latin typeface="Arial" pitchFamily="34" charset="0"/>
              <a:cs typeface="Arial" pitchFamily="34" charset="0"/>
            </a:endParaRPr>
          </a:p>
        </p:txBody>
      </p:sp>
      <p:pic>
        <p:nvPicPr>
          <p:cNvPr id="6" name="Picture 5"/>
          <p:cNvPicPr>
            <a:picLocks noChangeAspect="1"/>
          </p:cNvPicPr>
          <p:nvPr/>
        </p:nvPicPr>
        <p:blipFill>
          <a:blip r:embed="rId2" cstate="print"/>
          <a:stretch>
            <a:fillRect/>
          </a:stretch>
        </p:blipFill>
        <p:spPr>
          <a:xfrm>
            <a:off x="6019800" y="990600"/>
            <a:ext cx="2552700" cy="1778000"/>
          </a:xfrm>
          <a:prstGeom prst="rect">
            <a:avLst/>
          </a:prstGeom>
        </p:spPr>
      </p:pic>
    </p:spTree>
    <p:extLst>
      <p:ext uri="{BB962C8B-B14F-4D97-AF65-F5344CB8AC3E}">
        <p14:creationId xmlns:p14="http://schemas.microsoft.com/office/powerpoint/2010/main" val="292590388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2819400" y="2819400"/>
            <a:ext cx="1981200" cy="914400"/>
          </a:xfrm>
          <a:prstGeom prst="roundRect">
            <a:avLst/>
          </a:prstGeom>
          <a:gradFill flip="none" rotWithShape="1">
            <a:gsLst>
              <a:gs pos="0">
                <a:schemeClr val="accent1">
                  <a:shade val="51000"/>
                  <a:satMod val="130000"/>
                  <a:alpha val="0"/>
                </a:schemeClr>
              </a:gs>
              <a:gs pos="80000">
                <a:schemeClr val="accent1">
                  <a:shade val="93000"/>
                  <a:satMod val="130000"/>
                  <a:alpha val="0"/>
                </a:schemeClr>
              </a:gs>
              <a:gs pos="100000">
                <a:schemeClr val="accent1">
                  <a:shade val="94000"/>
                  <a:satMod val="135000"/>
                  <a:alpha val="0"/>
                </a:schemeClr>
              </a:gs>
            </a:gsLst>
            <a:lin ang="16200000" scaled="0"/>
            <a:tileRect/>
          </a:gradFill>
          <a:ln w="57150"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 name="Title 1"/>
          <p:cNvSpPr>
            <a:spLocks noGrp="1"/>
          </p:cNvSpPr>
          <p:nvPr>
            <p:ph type="title"/>
          </p:nvPr>
        </p:nvSpPr>
        <p:spPr>
          <a:xfrm>
            <a:off x="457200" y="29409"/>
            <a:ext cx="8229600" cy="1143000"/>
          </a:xfrm>
        </p:spPr>
        <p:txBody>
          <a:bodyPr>
            <a:normAutofit/>
          </a:bodyPr>
          <a:lstStyle/>
          <a:p>
            <a:r>
              <a:rPr lang="en-US" sz="4000" dirty="0">
                <a:solidFill>
                  <a:schemeClr val="bg1"/>
                </a:solidFill>
                <a:latin typeface="Arial" pitchFamily="34" charset="0"/>
                <a:cs typeface="Arial" pitchFamily="34" charset="0"/>
              </a:rPr>
              <a:t>Introduction</a:t>
            </a:r>
          </a:p>
        </p:txBody>
      </p:sp>
      <p:sp>
        <p:nvSpPr>
          <p:cNvPr id="4" name="Content Placeholder 3"/>
          <p:cNvSpPr>
            <a:spLocks noGrp="1"/>
          </p:cNvSpPr>
          <p:nvPr>
            <p:ph idx="1"/>
          </p:nvPr>
        </p:nvSpPr>
        <p:spPr>
          <a:xfrm>
            <a:off x="381000" y="990600"/>
            <a:ext cx="8610600" cy="3429000"/>
          </a:xfrm>
        </p:spPr>
        <p:txBody>
          <a:bodyPr>
            <a:noAutofit/>
          </a:bodyPr>
          <a:lstStyle/>
          <a:p>
            <a:r>
              <a:rPr lang="en-US" sz="2600" dirty="0">
                <a:solidFill>
                  <a:schemeClr val="bg1"/>
                </a:solidFill>
                <a:latin typeface="Arial" pitchFamily="34" charset="0"/>
                <a:cs typeface="Arial" pitchFamily="34" charset="0"/>
              </a:rPr>
              <a:t>The IOLab gadget can measure </a:t>
            </a:r>
            <a:r>
              <a:rPr lang="en-US" sz="2600" dirty="0" smtClean="0">
                <a:solidFill>
                  <a:schemeClr val="bg1"/>
                </a:solidFill>
                <a:latin typeface="Arial" pitchFamily="34" charset="0"/>
                <a:cs typeface="Arial" pitchFamily="34" charset="0"/>
              </a:rPr>
              <a:t>force </a:t>
            </a:r>
            <a:r>
              <a:rPr lang="en-US" sz="2600" dirty="0">
                <a:solidFill>
                  <a:schemeClr val="bg1"/>
                </a:solidFill>
                <a:latin typeface="Arial" pitchFamily="34" charset="0"/>
                <a:cs typeface="Arial" pitchFamily="34" charset="0"/>
              </a:rPr>
              <a:t>and acceleration using a built-in </a:t>
            </a:r>
            <a:r>
              <a:rPr lang="en-US" sz="2600" dirty="0" smtClean="0">
                <a:solidFill>
                  <a:schemeClr val="bg1"/>
                </a:solidFill>
                <a:latin typeface="Arial" pitchFamily="34" charset="0"/>
                <a:cs typeface="Arial" pitchFamily="34" charset="0"/>
              </a:rPr>
              <a:t>wheel and the retractable place in front where there is a screw inserted. </a:t>
            </a:r>
            <a:endParaRPr lang="en-US" sz="2600" dirty="0">
              <a:solidFill>
                <a:schemeClr val="bg1"/>
              </a:solidFill>
              <a:latin typeface="Arial" pitchFamily="34" charset="0"/>
              <a:cs typeface="Arial" pitchFamily="34" charset="0"/>
            </a:endParaRPr>
          </a:p>
          <a:p>
            <a:pPr marL="0" indent="0">
              <a:buNone/>
            </a:pPr>
            <a:endParaRPr lang="en-US" sz="2600" dirty="0">
              <a:latin typeface="Arial" pitchFamily="34" charset="0"/>
              <a:cs typeface="Arial" pitchFamily="34" charset="0"/>
            </a:endParaRPr>
          </a:p>
          <a:p>
            <a:pPr marL="0" indent="0">
              <a:buNone/>
            </a:pPr>
            <a:endParaRPr lang="en-US" sz="2600" dirty="0">
              <a:latin typeface="Arial" pitchFamily="34" charset="0"/>
              <a:cs typeface="Arial" pitchFamily="34" charset="0"/>
            </a:endParaRPr>
          </a:p>
        </p:txBody>
      </p:sp>
      <p:sp>
        <p:nvSpPr>
          <p:cNvPr id="9" name="TextBox 8"/>
          <p:cNvSpPr txBox="1"/>
          <p:nvPr/>
        </p:nvSpPr>
        <p:spPr>
          <a:xfrm>
            <a:off x="4149525" y="3479150"/>
            <a:ext cx="184731" cy="584775"/>
          </a:xfrm>
          <a:prstGeom prst="rect">
            <a:avLst/>
          </a:prstGeom>
          <a:noFill/>
        </p:spPr>
        <p:txBody>
          <a:bodyPr wrap="none" rtlCol="0">
            <a:spAutoFit/>
          </a:bodyPr>
          <a:lstStyle/>
          <a:p>
            <a:pPr defTabSz="914400"/>
            <a:endParaRPr lang="en-US" sz="3200" b="1" i="1" dirty="0">
              <a:solidFill>
                <a:srgbClr val="7030A0"/>
              </a:solidFill>
              <a:latin typeface="Calibri"/>
            </a:endParaRPr>
          </a:p>
        </p:txBody>
      </p:sp>
      <p:pic>
        <p:nvPicPr>
          <p:cNvPr id="6" name="Picture 5" descr="DSC_00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3886200"/>
            <a:ext cx="3136299" cy="1823039"/>
          </a:xfrm>
          <a:prstGeom prst="rect">
            <a:avLst/>
          </a:prstGeom>
        </p:spPr>
      </p:pic>
      <p:cxnSp>
        <p:nvCxnSpPr>
          <p:cNvPr id="11" name="Straight Arrow Connector 10"/>
          <p:cNvCxnSpPr/>
          <p:nvPr/>
        </p:nvCxnSpPr>
        <p:spPr>
          <a:xfrm rot="5400000">
            <a:off x="1943100" y="3695700"/>
            <a:ext cx="914400" cy="838200"/>
          </a:xfrm>
          <a:prstGeom prst="straightConnector1">
            <a:avLst/>
          </a:prstGeom>
          <a:ln w="5715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71800" y="2819400"/>
            <a:ext cx="1676400" cy="830997"/>
          </a:xfrm>
          <a:prstGeom prst="rect">
            <a:avLst/>
          </a:prstGeom>
          <a:noFill/>
        </p:spPr>
        <p:txBody>
          <a:bodyPr wrap="square" rtlCol="0">
            <a:spAutoFit/>
          </a:bodyPr>
          <a:lstStyle/>
          <a:p>
            <a:pPr algn="ctr" defTabSz="914400"/>
            <a:r>
              <a:rPr lang="en-US" sz="2400" dirty="0" smtClean="0">
                <a:solidFill>
                  <a:prstClr val="white"/>
                </a:solidFill>
                <a:latin typeface="Calibri"/>
              </a:rPr>
              <a:t>Measuring wheel</a:t>
            </a:r>
            <a:endParaRPr lang="en-US" sz="2400" dirty="0">
              <a:solidFill>
                <a:prstClr val="white"/>
              </a:solidFill>
              <a:latin typeface="Calibri"/>
            </a:endParaRPr>
          </a:p>
        </p:txBody>
      </p:sp>
      <p:pic>
        <p:nvPicPr>
          <p:cNvPr id="10" name="Picture 9"/>
          <p:cNvPicPr>
            <a:picLocks noChangeAspect="1"/>
          </p:cNvPicPr>
          <p:nvPr/>
        </p:nvPicPr>
        <p:blipFill>
          <a:blip r:embed="rId3" cstate="print"/>
          <a:stretch>
            <a:fillRect/>
          </a:stretch>
        </p:blipFill>
        <p:spPr>
          <a:xfrm>
            <a:off x="6172200" y="2819400"/>
            <a:ext cx="2552700" cy="1778000"/>
          </a:xfrm>
          <a:prstGeom prst="rect">
            <a:avLst/>
          </a:prstGeom>
        </p:spPr>
      </p:pic>
      <p:cxnSp>
        <p:nvCxnSpPr>
          <p:cNvPr id="15" name="Straight Arrow Connector 14"/>
          <p:cNvCxnSpPr/>
          <p:nvPr/>
        </p:nvCxnSpPr>
        <p:spPr>
          <a:xfrm flipV="1">
            <a:off x="6172200" y="4267200"/>
            <a:ext cx="304800" cy="144780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8" name="TextBox 17"/>
          <p:cNvSpPr txBox="1"/>
          <p:nvPr/>
        </p:nvSpPr>
        <p:spPr>
          <a:xfrm>
            <a:off x="5638800" y="5715000"/>
            <a:ext cx="2057400" cy="646331"/>
          </a:xfrm>
          <a:prstGeom prst="rect">
            <a:avLst/>
          </a:prstGeom>
          <a:solidFill>
            <a:srgbClr val="0070C0"/>
          </a:solid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defTabSz="914400"/>
            <a:r>
              <a:rPr lang="en-US" dirty="0" smtClean="0">
                <a:solidFill>
                  <a:prstClr val="white"/>
                </a:solidFill>
                <a:latin typeface="Calibri"/>
              </a:rPr>
              <a:t>Retractable screw will be inserted</a:t>
            </a:r>
            <a:endParaRPr lang="en-US" dirty="0">
              <a:solidFill>
                <a:prstClr val="white"/>
              </a:solidFill>
              <a:latin typeface="Calibri"/>
            </a:endParaRPr>
          </a:p>
        </p:txBody>
      </p:sp>
    </p:spTree>
    <p:extLst>
      <p:ext uri="{BB962C8B-B14F-4D97-AF65-F5344CB8AC3E}">
        <p14:creationId xmlns:p14="http://schemas.microsoft.com/office/powerpoint/2010/main" val="121388309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SC_000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1" y="4012019"/>
            <a:ext cx="4800600" cy="3281116"/>
          </a:xfrm>
          <a:prstGeom prst="rect">
            <a:avLst/>
          </a:prstGeom>
        </p:spPr>
      </p:pic>
      <p:sp>
        <p:nvSpPr>
          <p:cNvPr id="2" name="Title 1"/>
          <p:cNvSpPr>
            <a:spLocks noGrp="1"/>
          </p:cNvSpPr>
          <p:nvPr>
            <p:ph type="title"/>
          </p:nvPr>
        </p:nvSpPr>
        <p:spPr>
          <a:xfrm>
            <a:off x="457200" y="29409"/>
            <a:ext cx="8229600" cy="1143000"/>
          </a:xfrm>
        </p:spPr>
        <p:txBody>
          <a:bodyPr>
            <a:normAutofit/>
          </a:bodyPr>
          <a:lstStyle/>
          <a:p>
            <a:r>
              <a:rPr lang="en-US" sz="4000" dirty="0">
                <a:solidFill>
                  <a:schemeClr val="bg1"/>
                </a:solidFill>
                <a:latin typeface="Arial" pitchFamily="34" charset="0"/>
                <a:cs typeface="Arial" pitchFamily="34" charset="0"/>
              </a:rPr>
              <a:t>Introduction</a:t>
            </a:r>
          </a:p>
        </p:txBody>
      </p:sp>
      <p:sp>
        <p:nvSpPr>
          <p:cNvPr id="4" name="Content Placeholder 3"/>
          <p:cNvSpPr>
            <a:spLocks noGrp="1"/>
          </p:cNvSpPr>
          <p:nvPr>
            <p:ph idx="1"/>
          </p:nvPr>
        </p:nvSpPr>
        <p:spPr>
          <a:xfrm>
            <a:off x="381000" y="990600"/>
            <a:ext cx="8534400" cy="3429000"/>
          </a:xfrm>
        </p:spPr>
        <p:txBody>
          <a:bodyPr>
            <a:noAutofit/>
          </a:bodyPr>
          <a:lstStyle/>
          <a:p>
            <a:r>
              <a:rPr lang="en-US" sz="2600" dirty="0">
                <a:solidFill>
                  <a:schemeClr val="bg1"/>
                </a:solidFill>
                <a:latin typeface="Arial" pitchFamily="34" charset="0"/>
                <a:cs typeface="Arial" pitchFamily="34" charset="0"/>
              </a:rPr>
              <a:t>The IOLab gadget can measure </a:t>
            </a:r>
            <a:r>
              <a:rPr lang="en-US" sz="2600" dirty="0" smtClean="0">
                <a:solidFill>
                  <a:schemeClr val="bg1"/>
                </a:solidFill>
                <a:latin typeface="Arial" pitchFamily="34" charset="0"/>
                <a:cs typeface="Arial" pitchFamily="34" charset="0"/>
              </a:rPr>
              <a:t>force </a:t>
            </a:r>
            <a:r>
              <a:rPr lang="en-US" sz="2600" dirty="0">
                <a:solidFill>
                  <a:schemeClr val="bg1"/>
                </a:solidFill>
                <a:latin typeface="Arial" pitchFamily="34" charset="0"/>
                <a:cs typeface="Arial" pitchFamily="34" charset="0"/>
              </a:rPr>
              <a:t>and acceleration using a built-in </a:t>
            </a:r>
            <a:r>
              <a:rPr lang="en-US" sz="2600" dirty="0" smtClean="0">
                <a:solidFill>
                  <a:schemeClr val="bg1"/>
                </a:solidFill>
                <a:latin typeface="Arial" pitchFamily="34" charset="0"/>
                <a:cs typeface="Arial" pitchFamily="34" charset="0"/>
              </a:rPr>
              <a:t>wheel and retractable screw. </a:t>
            </a:r>
            <a:endParaRPr lang="en-US" sz="2600" dirty="0">
              <a:solidFill>
                <a:schemeClr val="bg1"/>
              </a:solidFill>
              <a:latin typeface="Arial" pitchFamily="34" charset="0"/>
              <a:cs typeface="Arial" pitchFamily="34" charset="0"/>
            </a:endParaRPr>
          </a:p>
          <a:p>
            <a:r>
              <a:rPr lang="en-US" sz="2600" dirty="0" smtClean="0">
                <a:solidFill>
                  <a:schemeClr val="bg1"/>
                </a:solidFill>
                <a:latin typeface="Arial" pitchFamily="34" charset="0"/>
                <a:cs typeface="Arial" pitchFamily="34" charset="0"/>
              </a:rPr>
              <a:t>Flip the IOLab gadget over so you can roll it back and forth.</a:t>
            </a:r>
          </a:p>
          <a:p>
            <a:endParaRPr lang="en-US" sz="2600" dirty="0" smtClean="0">
              <a:latin typeface="Arial" pitchFamily="34" charset="0"/>
              <a:cs typeface="Arial" pitchFamily="34" charset="0"/>
            </a:endParaRPr>
          </a:p>
          <a:p>
            <a:endParaRPr lang="en-US" sz="2600" dirty="0">
              <a:latin typeface="Arial" pitchFamily="34" charset="0"/>
              <a:cs typeface="Arial" pitchFamily="34" charset="0"/>
            </a:endParaRPr>
          </a:p>
          <a:p>
            <a:pPr marL="0" indent="0">
              <a:buNone/>
            </a:pPr>
            <a:endParaRPr lang="en-US" sz="2600" dirty="0">
              <a:latin typeface="Arial" pitchFamily="34" charset="0"/>
              <a:cs typeface="Arial" pitchFamily="34" charset="0"/>
            </a:endParaRPr>
          </a:p>
        </p:txBody>
      </p:sp>
      <p:sp>
        <p:nvSpPr>
          <p:cNvPr id="9" name="TextBox 8"/>
          <p:cNvSpPr txBox="1"/>
          <p:nvPr/>
        </p:nvSpPr>
        <p:spPr>
          <a:xfrm>
            <a:off x="4149525" y="3479150"/>
            <a:ext cx="184731" cy="584775"/>
          </a:xfrm>
          <a:prstGeom prst="rect">
            <a:avLst/>
          </a:prstGeom>
          <a:noFill/>
        </p:spPr>
        <p:txBody>
          <a:bodyPr wrap="none" rtlCol="0">
            <a:spAutoFit/>
          </a:bodyPr>
          <a:lstStyle/>
          <a:p>
            <a:pPr defTabSz="914400"/>
            <a:endParaRPr lang="en-US" sz="3200" b="1" i="1" dirty="0">
              <a:solidFill>
                <a:srgbClr val="7030A0"/>
              </a:solidFill>
              <a:latin typeface="Calibri"/>
            </a:endParaRPr>
          </a:p>
        </p:txBody>
      </p:sp>
      <p:sp>
        <p:nvSpPr>
          <p:cNvPr id="3" name="Curved Down Arrow 2"/>
          <p:cNvSpPr/>
          <p:nvPr/>
        </p:nvSpPr>
        <p:spPr>
          <a:xfrm>
            <a:off x="2743200" y="3657600"/>
            <a:ext cx="1524000" cy="609600"/>
          </a:xfrm>
          <a:prstGeom prst="curvedDownArrow">
            <a:avLst>
              <a:gd name="adj1" fmla="val 50484"/>
              <a:gd name="adj2" fmla="val 94037"/>
              <a:gd name="adj3" fmla="val 25000"/>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black"/>
              </a:solidFill>
              <a:latin typeface="Calibri"/>
            </a:endParaRPr>
          </a:p>
        </p:txBody>
      </p:sp>
    </p:spTree>
    <p:extLst>
      <p:ext uri="{BB962C8B-B14F-4D97-AF65-F5344CB8AC3E}">
        <p14:creationId xmlns:p14="http://schemas.microsoft.com/office/powerpoint/2010/main" val="391256324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3"/>
          <p:cNvSpPr>
            <a:spLocks noGrp="1"/>
          </p:cNvSpPr>
          <p:nvPr>
            <p:ph idx="1"/>
          </p:nvPr>
        </p:nvSpPr>
        <p:spPr>
          <a:xfrm>
            <a:off x="381000" y="914400"/>
            <a:ext cx="8305800" cy="5486400"/>
          </a:xfrm>
        </p:spPr>
        <p:txBody>
          <a:bodyPr>
            <a:noAutofit/>
          </a:bodyPr>
          <a:lstStyle/>
          <a:p>
            <a:r>
              <a:rPr lang="en-US" sz="2400" dirty="0" smtClean="0">
                <a:solidFill>
                  <a:schemeClr val="bg1"/>
                </a:solidFill>
                <a:latin typeface="Arial" pitchFamily="34" charset="0"/>
                <a:cs typeface="Arial" pitchFamily="34" charset="0"/>
              </a:rPr>
              <a:t>Your IOLab system should be ready to go, with the screen looking like this:</a:t>
            </a:r>
          </a:p>
          <a:p>
            <a:endParaRPr lang="en-US" sz="2400" dirty="0">
              <a:solidFill>
                <a:schemeClr val="bg1"/>
              </a:solidFill>
              <a:latin typeface="Arial" pitchFamily="34" charset="0"/>
              <a:cs typeface="Arial" pitchFamily="34" charset="0"/>
            </a:endParaRPr>
          </a:p>
          <a:p>
            <a:endParaRPr lang="en-US" sz="2400" dirty="0" smtClean="0">
              <a:solidFill>
                <a:schemeClr val="bg1"/>
              </a:solidFill>
              <a:latin typeface="Arial" pitchFamily="34" charset="0"/>
              <a:cs typeface="Arial" pitchFamily="34" charset="0"/>
            </a:endParaRPr>
          </a:p>
          <a:p>
            <a:endParaRPr lang="en-US" sz="2400" dirty="0" smtClean="0">
              <a:solidFill>
                <a:schemeClr val="bg1"/>
              </a:solidFill>
              <a:latin typeface="Arial" pitchFamily="34" charset="0"/>
              <a:cs typeface="Arial" pitchFamily="34" charset="0"/>
            </a:endParaRPr>
          </a:p>
          <a:p>
            <a:endParaRPr lang="en-US" sz="2400" dirty="0">
              <a:solidFill>
                <a:schemeClr val="bg1"/>
              </a:solidFill>
              <a:latin typeface="Arial" pitchFamily="34" charset="0"/>
              <a:cs typeface="Arial" pitchFamily="34" charset="0"/>
            </a:endParaRPr>
          </a:p>
          <a:p>
            <a:endParaRPr lang="en-US" sz="2400" dirty="0" smtClean="0">
              <a:solidFill>
                <a:schemeClr val="bg1"/>
              </a:solidFill>
              <a:latin typeface="Arial" pitchFamily="34" charset="0"/>
              <a:cs typeface="Arial" pitchFamily="34" charset="0"/>
            </a:endParaRPr>
          </a:p>
          <a:p>
            <a:endParaRPr lang="en-US" sz="2400" dirty="0">
              <a:solidFill>
                <a:schemeClr val="bg1"/>
              </a:solidFill>
              <a:latin typeface="Arial" pitchFamily="34" charset="0"/>
              <a:cs typeface="Arial" pitchFamily="34" charset="0"/>
            </a:endParaRPr>
          </a:p>
          <a:p>
            <a:endParaRPr lang="en-US" sz="24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Click </a:t>
            </a:r>
            <a:r>
              <a:rPr lang="en-US" sz="2400" dirty="0">
                <a:solidFill>
                  <a:schemeClr val="bg1"/>
                </a:solidFill>
                <a:latin typeface="Arial" pitchFamily="34" charset="0"/>
                <a:cs typeface="Arial" pitchFamily="34" charset="0"/>
              </a:rPr>
              <a:t>on the Record button to start data acquisition, and click on the Stop button to stop.</a:t>
            </a:r>
          </a:p>
          <a:p>
            <a:r>
              <a:rPr lang="en-US" sz="2400" dirty="0" smtClean="0">
                <a:solidFill>
                  <a:schemeClr val="bg1"/>
                </a:solidFill>
                <a:latin typeface="Arial" pitchFamily="34" charset="0"/>
                <a:cs typeface="Arial" pitchFamily="34" charset="0"/>
              </a:rPr>
              <a:t>Go ahead and move the device to watch the wheel record position, velocity, and acceleration.</a:t>
            </a:r>
          </a:p>
        </p:txBody>
      </p:sp>
      <p:sp>
        <p:nvSpPr>
          <p:cNvPr id="14" name="Title 1"/>
          <p:cNvSpPr>
            <a:spLocks noGrp="1"/>
          </p:cNvSpPr>
          <p:nvPr>
            <p:ph type="title"/>
          </p:nvPr>
        </p:nvSpPr>
        <p:spPr>
          <a:xfrm>
            <a:off x="457200" y="29409"/>
            <a:ext cx="8229600" cy="1037391"/>
          </a:xfrm>
        </p:spPr>
        <p:txBody>
          <a:bodyPr>
            <a:normAutofit/>
          </a:bodyPr>
          <a:lstStyle/>
          <a:p>
            <a:r>
              <a:rPr lang="en-US" sz="4000" dirty="0" smtClean="0">
                <a:solidFill>
                  <a:schemeClr val="bg1"/>
                </a:solidFill>
                <a:latin typeface="Arial" pitchFamily="34" charset="0"/>
                <a:cs typeface="Arial" pitchFamily="34" charset="0"/>
              </a:rPr>
              <a:t>The System</a:t>
            </a:r>
            <a:endParaRPr lang="en-US" sz="4000"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1778950"/>
            <a:ext cx="5105400" cy="2756542"/>
          </a:xfrm>
          <a:prstGeom prst="rect">
            <a:avLst/>
          </a:prstGeom>
        </p:spPr>
      </p:pic>
    </p:spTree>
    <p:extLst>
      <p:ext uri="{BB962C8B-B14F-4D97-AF65-F5344CB8AC3E}">
        <p14:creationId xmlns:p14="http://schemas.microsoft.com/office/powerpoint/2010/main" val="227440219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eft-Right Arrow 4"/>
          <p:cNvSpPr/>
          <p:nvPr/>
        </p:nvSpPr>
        <p:spPr>
          <a:xfrm>
            <a:off x="3728484" y="5236935"/>
            <a:ext cx="4191000" cy="457200"/>
          </a:xfrm>
          <a:prstGeom prst="leftRightArrow">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latin typeface="Calibri"/>
            </a:endParaRPr>
          </a:p>
        </p:txBody>
      </p:sp>
      <p:pic>
        <p:nvPicPr>
          <p:cNvPr id="9" name="Picture 8" descr="DSC_000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491284"/>
            <a:ext cx="3462742" cy="2366716"/>
          </a:xfrm>
          <a:prstGeom prst="rect">
            <a:avLst/>
          </a:prstGeom>
        </p:spPr>
      </p:pic>
      <p:sp>
        <p:nvSpPr>
          <p:cNvPr id="13" name="Content Placeholder 3"/>
          <p:cNvSpPr>
            <a:spLocks noGrp="1"/>
          </p:cNvSpPr>
          <p:nvPr>
            <p:ph idx="1"/>
          </p:nvPr>
        </p:nvSpPr>
        <p:spPr>
          <a:xfrm>
            <a:off x="381000" y="914400"/>
            <a:ext cx="8305800" cy="1219200"/>
          </a:xfrm>
        </p:spPr>
        <p:txBody>
          <a:bodyPr>
            <a:noAutofit/>
          </a:bodyPr>
          <a:lstStyle/>
          <a:p>
            <a:r>
              <a:rPr lang="en-US" sz="2400" dirty="0" smtClean="0">
                <a:solidFill>
                  <a:schemeClr val="bg1"/>
                </a:solidFill>
                <a:latin typeface="Arial" pitchFamily="34" charset="0"/>
                <a:cs typeface="Arial" pitchFamily="34" charset="0"/>
              </a:rPr>
              <a:t>Click the boxes to uncheck Ry and Ay, so that you can focus on velocity. Move the IOLab back and forth, and watch the patterns. Go ahead and move the device quickly, and slowly, and however you want. </a:t>
            </a:r>
            <a:r>
              <a:rPr lang="en-US" sz="2400" dirty="0" smtClean="0">
                <a:solidFill>
                  <a:schemeClr val="bg1"/>
                </a:solidFill>
                <a:latin typeface="Arial" pitchFamily="34" charset="0"/>
                <a:cs typeface="Arial" pitchFamily="34" charset="0"/>
                <a:sym typeface="Wingdings"/>
              </a:rPr>
              <a:t></a:t>
            </a:r>
          </a:p>
          <a:p>
            <a:r>
              <a:rPr lang="en-US" sz="2400" dirty="0" smtClean="0">
                <a:solidFill>
                  <a:schemeClr val="bg1"/>
                </a:solidFill>
                <a:latin typeface="Arial" pitchFamily="34" charset="0"/>
                <a:cs typeface="Arial" pitchFamily="34" charset="0"/>
                <a:sym typeface="Wingdings"/>
              </a:rPr>
              <a:t>In particular, see if you can get it to move at a (roughly) constant velocity. Observe the patterns. Do the same for an increasing velocity (what should the v vs. t graph look like in this case?).</a:t>
            </a:r>
            <a:endParaRPr lang="en-US" sz="2400" dirty="0" smtClean="0">
              <a:solidFill>
                <a:schemeClr val="bg1"/>
              </a:solidFill>
              <a:latin typeface="Arial" pitchFamily="34" charset="0"/>
              <a:cs typeface="Arial" pitchFamily="34" charset="0"/>
            </a:endParaRPr>
          </a:p>
        </p:txBody>
      </p:sp>
      <p:sp>
        <p:nvSpPr>
          <p:cNvPr id="14" name="Title 1"/>
          <p:cNvSpPr>
            <a:spLocks noGrp="1"/>
          </p:cNvSpPr>
          <p:nvPr>
            <p:ph type="title"/>
          </p:nvPr>
        </p:nvSpPr>
        <p:spPr>
          <a:xfrm>
            <a:off x="457200" y="29409"/>
            <a:ext cx="8229600" cy="1037391"/>
          </a:xfrm>
        </p:spPr>
        <p:txBody>
          <a:bodyPr>
            <a:normAutofit/>
          </a:bodyPr>
          <a:lstStyle/>
          <a:p>
            <a:r>
              <a:rPr lang="en-US" sz="4000" dirty="0" smtClean="0">
                <a:solidFill>
                  <a:schemeClr val="bg1"/>
                </a:solidFill>
                <a:latin typeface="Arial" pitchFamily="34" charset="0"/>
                <a:cs typeface="Arial" pitchFamily="34" charset="0"/>
              </a:rPr>
              <a:t>The System</a:t>
            </a:r>
            <a:endParaRPr lang="en-US" sz="4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4559542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Arial" pitchFamily="34" charset="0"/>
                <a:cs typeface="Arial" pitchFamily="34" charset="0"/>
              </a:rPr>
              <a:t>The System</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Now, click </a:t>
            </a:r>
            <a:r>
              <a:rPr lang="en-US" dirty="0" smtClean="0">
                <a:solidFill>
                  <a:srgbClr val="FF0000"/>
                </a:solidFill>
              </a:rPr>
              <a:t>Reset</a:t>
            </a:r>
            <a:r>
              <a:rPr lang="en-US" dirty="0" smtClean="0">
                <a:solidFill>
                  <a:schemeClr val="bg1"/>
                </a:solidFill>
              </a:rPr>
              <a:t> and </a:t>
            </a:r>
            <a:r>
              <a:rPr lang="en-US" dirty="0" smtClean="0">
                <a:solidFill>
                  <a:srgbClr val="FF0000"/>
                </a:solidFill>
              </a:rPr>
              <a:t>Both</a:t>
            </a:r>
            <a:r>
              <a:rPr lang="en-US" dirty="0" smtClean="0">
                <a:solidFill>
                  <a:schemeClr val="bg1"/>
                </a:solidFill>
              </a:rPr>
              <a:t> at the top of the screen. Select the </a:t>
            </a:r>
            <a:r>
              <a:rPr lang="en-US" dirty="0" smtClean="0">
                <a:solidFill>
                  <a:srgbClr val="FF0000"/>
                </a:solidFill>
              </a:rPr>
              <a:t>Force</a:t>
            </a:r>
            <a:r>
              <a:rPr lang="en-US" dirty="0" smtClean="0">
                <a:solidFill>
                  <a:schemeClr val="bg1"/>
                </a:solidFill>
              </a:rPr>
              <a:t> sensor for each. Click record, and bounce the </a:t>
            </a:r>
            <a:r>
              <a:rPr lang="en-US" dirty="0" err="1" smtClean="0">
                <a:solidFill>
                  <a:schemeClr val="bg1"/>
                </a:solidFill>
              </a:rPr>
              <a:t>IOLabs</a:t>
            </a:r>
            <a:r>
              <a:rPr lang="en-US" dirty="0" smtClean="0">
                <a:solidFill>
                  <a:schemeClr val="bg1"/>
                </a:solidFill>
              </a:rPr>
              <a:t> off each other. Make sure you can see F vs. t graphs for both </a:t>
            </a:r>
            <a:r>
              <a:rPr lang="en-US" dirty="0" err="1" smtClean="0">
                <a:solidFill>
                  <a:schemeClr val="bg1"/>
                </a:solidFill>
              </a:rPr>
              <a:t>IOLabs</a:t>
            </a:r>
            <a:r>
              <a:rPr lang="en-US" dirty="0" smtClean="0">
                <a:solidFill>
                  <a:schemeClr val="bg1"/>
                </a:solidFill>
              </a:rPr>
              <a:t>.</a:t>
            </a:r>
            <a:endParaRPr lang="en-US" dirty="0">
              <a:solidFill>
                <a:schemeClr val="bg1"/>
              </a:solidFill>
            </a:endParaRPr>
          </a:p>
        </p:txBody>
      </p:sp>
      <p:pic>
        <p:nvPicPr>
          <p:cNvPr id="4" name="Picture 3" descr="DSC_000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493542"/>
            <a:ext cx="3462742" cy="2366716"/>
          </a:xfrm>
          <a:prstGeom prst="rect">
            <a:avLst/>
          </a:prstGeom>
        </p:spPr>
      </p:pic>
      <p:sp>
        <p:nvSpPr>
          <p:cNvPr id="5" name="Left-Right Arrow 4"/>
          <p:cNvSpPr/>
          <p:nvPr/>
        </p:nvSpPr>
        <p:spPr>
          <a:xfrm>
            <a:off x="3581400" y="5219700"/>
            <a:ext cx="1224516" cy="457200"/>
          </a:xfrm>
          <a:prstGeom prst="leftRightArrow">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latin typeface="Calibri"/>
            </a:endParaRPr>
          </a:p>
        </p:txBody>
      </p:sp>
      <p:pic>
        <p:nvPicPr>
          <p:cNvPr id="6" name="Picture 5" descr="DSC_0004.png"/>
          <p:cNvPicPr>
            <a:picLocks noChangeAspect="1"/>
          </p:cNvPicPr>
          <p:nvPr/>
        </p:nvPicPr>
        <p:blipFill rotWithShape="1">
          <a:blip r:embed="rId3" cstate="print">
            <a:extLst>
              <a:ext uri="{28A0092B-C50C-407E-A947-70E740481C1C}">
                <a14:useLocalDpi xmlns:a14="http://schemas.microsoft.com/office/drawing/2010/main" val="0"/>
              </a:ext>
            </a:extLst>
          </a:blip>
          <a:srcRect l="-481" r="-481"/>
          <a:stretch/>
        </p:blipFill>
        <p:spPr>
          <a:xfrm rot="10800000">
            <a:off x="5069958" y="4038600"/>
            <a:ext cx="3456134" cy="236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1295400"/>
            <a:ext cx="8305800" cy="1219200"/>
          </a:xfrm>
        </p:spPr>
        <p:txBody>
          <a:bodyPr>
            <a:noAutofit/>
          </a:bodyPr>
          <a:lstStyle/>
          <a:p>
            <a:r>
              <a:rPr lang="en-US" sz="2600" dirty="0" smtClean="0">
                <a:solidFill>
                  <a:schemeClr val="bg1"/>
                </a:solidFill>
                <a:latin typeface="Arial" pitchFamily="34" charset="0"/>
                <a:cs typeface="Arial" pitchFamily="34" charset="0"/>
              </a:rPr>
              <a:t>Now that you know how the IOLab system works, you will use it to explore how forces act upon objects in different scenarios.</a:t>
            </a:r>
            <a:r>
              <a:rPr lang="en-US" sz="2600" dirty="0" smtClean="0">
                <a:solidFill>
                  <a:srgbClr val="008000"/>
                </a:solidFill>
                <a:latin typeface="Arial" pitchFamily="34" charset="0"/>
                <a:cs typeface="Arial" pitchFamily="34" charset="0"/>
              </a:rPr>
              <a:t>.</a:t>
            </a:r>
          </a:p>
          <a:p>
            <a:endParaRPr lang="en-US" sz="2600" dirty="0" smtClean="0">
              <a:solidFill>
                <a:schemeClr val="tx1">
                  <a:lumMod val="75000"/>
                  <a:lumOff val="25000"/>
                </a:schemeClr>
              </a:solidFill>
              <a:latin typeface="Arial" pitchFamily="34" charset="0"/>
              <a:cs typeface="Arial" pitchFamily="34" charset="0"/>
            </a:endParaRPr>
          </a:p>
          <a:p>
            <a:pPr>
              <a:buNone/>
            </a:pPr>
            <a:r>
              <a:rPr lang="en-US" sz="2600" dirty="0" smtClean="0">
                <a:solidFill>
                  <a:schemeClr val="accent1">
                    <a:lumMod val="75000"/>
                  </a:schemeClr>
                </a:solidFill>
                <a:latin typeface="Arial" pitchFamily="34" charset="0"/>
                <a:cs typeface="Arial" pitchFamily="34" charset="0"/>
              </a:rPr>
              <a:t/>
            </a:r>
            <a:br>
              <a:rPr lang="en-US" sz="2600" dirty="0" smtClean="0">
                <a:solidFill>
                  <a:schemeClr val="accent1">
                    <a:lumMod val="75000"/>
                  </a:schemeClr>
                </a:solidFill>
                <a:latin typeface="Arial" pitchFamily="34" charset="0"/>
                <a:cs typeface="Arial" pitchFamily="34" charset="0"/>
              </a:rPr>
            </a:br>
            <a:endParaRPr lang="en-US" sz="2600" dirty="0" smtClean="0">
              <a:solidFill>
                <a:schemeClr val="accent1">
                  <a:lumMod val="75000"/>
                </a:schemeClr>
              </a:solidFill>
              <a:latin typeface="Arial" pitchFamily="34" charset="0"/>
              <a:cs typeface="Arial" pitchFamily="34" charset="0"/>
            </a:endParaRPr>
          </a:p>
        </p:txBody>
      </p:sp>
      <p:sp>
        <p:nvSpPr>
          <p:cNvPr id="10" name="Title 1"/>
          <p:cNvSpPr>
            <a:spLocks noGrp="1"/>
          </p:cNvSpPr>
          <p:nvPr>
            <p:ph type="title"/>
          </p:nvPr>
        </p:nvSpPr>
        <p:spPr>
          <a:xfrm>
            <a:off x="457200" y="29409"/>
            <a:ext cx="8229600" cy="1037391"/>
          </a:xfrm>
        </p:spPr>
        <p:txBody>
          <a:bodyPr>
            <a:normAutofit/>
          </a:bodyPr>
          <a:lstStyle/>
          <a:p>
            <a:r>
              <a:rPr lang="en-US" sz="4000" dirty="0" smtClean="0">
                <a:solidFill>
                  <a:schemeClr val="bg1"/>
                </a:solidFill>
                <a:latin typeface="Arial" pitchFamily="34" charset="0"/>
                <a:cs typeface="Arial" pitchFamily="34" charset="0"/>
              </a:rPr>
              <a:t>The Activities</a:t>
            </a:r>
            <a:endParaRPr lang="en-US" sz="4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27986124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9056" y="914400"/>
            <a:ext cx="8511544" cy="5410200"/>
          </a:xfrm>
        </p:spPr>
        <p:txBody>
          <a:bodyPr>
            <a:noAutofit/>
          </a:bodyPr>
          <a:lstStyle/>
          <a:p>
            <a:r>
              <a:rPr lang="en-US" sz="2600" dirty="0" smtClean="0">
                <a:solidFill>
                  <a:schemeClr val="bg1"/>
                </a:solidFill>
                <a:latin typeface="Arial" pitchFamily="34" charset="0"/>
                <a:cs typeface="Arial" pitchFamily="34" charset="0"/>
              </a:rPr>
              <a:t>For the next scenario, place both devices on the table and remove the extra mass so that each device has equal mass.</a:t>
            </a:r>
          </a:p>
          <a:p>
            <a:r>
              <a:rPr lang="en-US" sz="2600" dirty="0" smtClean="0">
                <a:solidFill>
                  <a:schemeClr val="bg1"/>
                </a:solidFill>
                <a:latin typeface="Arial" pitchFamily="34" charset="0"/>
                <a:cs typeface="Arial" pitchFamily="34" charset="0"/>
              </a:rPr>
              <a:t>Begin with one device sitting at rest. </a:t>
            </a:r>
          </a:p>
          <a:p>
            <a:r>
              <a:rPr lang="en-US" sz="2600" dirty="0" smtClean="0">
                <a:solidFill>
                  <a:schemeClr val="bg1"/>
                </a:solidFill>
                <a:latin typeface="Arial" pitchFamily="34" charset="0"/>
                <a:cs typeface="Arial" pitchFamily="34" charset="0"/>
              </a:rPr>
              <a:t>You will push the other device (retractable screw against retractable screw) against the resting device, and do your best to keep the speed constant.</a:t>
            </a:r>
          </a:p>
          <a:p>
            <a:r>
              <a:rPr lang="en-US" sz="2600" dirty="0" smtClean="0">
                <a:solidFill>
                  <a:schemeClr val="bg1"/>
                </a:solidFill>
                <a:latin typeface="Arial" pitchFamily="34" charset="0"/>
                <a:cs typeface="Arial" pitchFamily="34" charset="0"/>
              </a:rPr>
              <a:t>Practice using the wheel sensors as before if necessary.</a:t>
            </a:r>
          </a:p>
          <a:p>
            <a:r>
              <a:rPr lang="en-US" sz="2600" dirty="0" smtClean="0">
                <a:solidFill>
                  <a:schemeClr val="bg1"/>
                </a:solidFill>
                <a:latin typeface="Arial" pitchFamily="34" charset="0"/>
                <a:cs typeface="Arial" pitchFamily="34" charset="0"/>
              </a:rPr>
              <a:t>View the Force vs. time graphs.</a:t>
            </a:r>
          </a:p>
          <a:p>
            <a:r>
              <a:rPr lang="en-US" sz="2800" dirty="0">
                <a:solidFill>
                  <a:schemeClr val="bg1"/>
                </a:solidFill>
                <a:latin typeface="Arial" pitchFamily="34" charset="0"/>
                <a:cs typeface="Arial" pitchFamily="34" charset="0"/>
              </a:rPr>
              <a:t>Think about….</a:t>
            </a:r>
          </a:p>
          <a:p>
            <a:pPr lvl="1"/>
            <a:r>
              <a:rPr lang="en-US" sz="2400" dirty="0">
                <a:solidFill>
                  <a:schemeClr val="bg1"/>
                </a:solidFill>
                <a:latin typeface="Arial" pitchFamily="34" charset="0"/>
                <a:cs typeface="Arial" pitchFamily="34" charset="0"/>
              </a:rPr>
              <a:t>Do the forces look the same (shapes, size, </a:t>
            </a:r>
            <a:r>
              <a:rPr lang="en-US" sz="2400" dirty="0" err="1">
                <a:solidFill>
                  <a:schemeClr val="bg1"/>
                </a:solidFill>
                <a:latin typeface="Arial" pitchFamily="34" charset="0"/>
                <a:cs typeface="Arial" pitchFamily="34" charset="0"/>
              </a:rPr>
              <a:t>etc</a:t>
            </a:r>
            <a:r>
              <a:rPr lang="en-US" sz="2400" dirty="0">
                <a:solidFill>
                  <a:schemeClr val="bg1"/>
                </a:solidFill>
                <a:latin typeface="Arial" pitchFamily="34" charset="0"/>
                <a:cs typeface="Arial" pitchFamily="34" charset="0"/>
              </a:rPr>
              <a:t>)?</a:t>
            </a:r>
          </a:p>
          <a:p>
            <a:pPr lvl="1"/>
            <a:r>
              <a:rPr lang="en-US" sz="2400" dirty="0">
                <a:solidFill>
                  <a:schemeClr val="bg1"/>
                </a:solidFill>
                <a:latin typeface="Arial" pitchFamily="34" charset="0"/>
                <a:cs typeface="Arial" pitchFamily="34" charset="0"/>
              </a:rPr>
              <a:t>Is one force greater or less than the other? </a:t>
            </a:r>
          </a:p>
          <a:p>
            <a:endParaRPr lang="en-US" sz="2400" dirty="0" smtClean="0">
              <a:solidFill>
                <a:schemeClr val="bg1"/>
              </a:solidFill>
              <a:latin typeface="Arial" pitchFamily="34" charset="0"/>
              <a:cs typeface="Arial" pitchFamily="34" charset="0"/>
            </a:endParaRPr>
          </a:p>
          <a:p>
            <a:endParaRPr lang="en-US" sz="2600" dirty="0" smtClean="0">
              <a:solidFill>
                <a:srgbClr val="008000"/>
              </a:solidFill>
              <a:latin typeface="Arial" pitchFamily="34" charset="0"/>
              <a:cs typeface="Arial" pitchFamily="34" charset="0"/>
            </a:endParaRPr>
          </a:p>
        </p:txBody>
      </p:sp>
      <p:sp>
        <p:nvSpPr>
          <p:cNvPr id="10" name="Title 1"/>
          <p:cNvSpPr>
            <a:spLocks noGrp="1"/>
          </p:cNvSpPr>
          <p:nvPr>
            <p:ph type="title"/>
          </p:nvPr>
        </p:nvSpPr>
        <p:spPr>
          <a:xfrm>
            <a:off x="457200" y="29409"/>
            <a:ext cx="8229600" cy="1143000"/>
          </a:xfrm>
        </p:spPr>
        <p:txBody>
          <a:bodyPr>
            <a:normAutofit/>
          </a:bodyPr>
          <a:lstStyle/>
          <a:p>
            <a:r>
              <a:rPr lang="en-US" sz="4000" dirty="0" smtClean="0">
                <a:solidFill>
                  <a:schemeClr val="bg1"/>
                </a:solidFill>
                <a:latin typeface="Arial" pitchFamily="34" charset="0"/>
                <a:cs typeface="Arial" pitchFamily="34" charset="0"/>
              </a:rPr>
              <a:t>Scenario 3</a:t>
            </a:r>
            <a:endParaRPr lang="en-US" sz="4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0973181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9056" y="1143000"/>
            <a:ext cx="8511544" cy="5410200"/>
          </a:xfrm>
        </p:spPr>
        <p:txBody>
          <a:bodyPr>
            <a:noAutofit/>
          </a:bodyPr>
          <a:lstStyle/>
          <a:p>
            <a:r>
              <a:rPr lang="en-US" sz="2600" dirty="0" smtClean="0">
                <a:solidFill>
                  <a:schemeClr val="bg1"/>
                </a:solidFill>
                <a:latin typeface="Arial" pitchFamily="34" charset="0"/>
                <a:cs typeface="Arial" pitchFamily="34" charset="0"/>
              </a:rPr>
              <a:t>For the last scenario, repeat the steps from scenario 3, EXCEPT this time you will push the devices at an increasing speed.</a:t>
            </a:r>
          </a:p>
          <a:p>
            <a:r>
              <a:rPr lang="en-US" sz="2800" dirty="0">
                <a:solidFill>
                  <a:schemeClr val="bg1"/>
                </a:solidFill>
                <a:latin typeface="Arial" pitchFamily="34" charset="0"/>
                <a:cs typeface="Arial" pitchFamily="34" charset="0"/>
              </a:rPr>
              <a:t>Think about….</a:t>
            </a:r>
          </a:p>
          <a:p>
            <a:pPr lvl="1"/>
            <a:r>
              <a:rPr lang="en-US" sz="2400" dirty="0">
                <a:solidFill>
                  <a:schemeClr val="bg1"/>
                </a:solidFill>
                <a:latin typeface="Arial" pitchFamily="34" charset="0"/>
                <a:cs typeface="Arial" pitchFamily="34" charset="0"/>
              </a:rPr>
              <a:t>Do the forces look the same (shapes, size, </a:t>
            </a:r>
            <a:r>
              <a:rPr lang="en-US" sz="2400" dirty="0" err="1">
                <a:solidFill>
                  <a:schemeClr val="bg1"/>
                </a:solidFill>
                <a:latin typeface="Arial" pitchFamily="34" charset="0"/>
                <a:cs typeface="Arial" pitchFamily="34" charset="0"/>
              </a:rPr>
              <a:t>etc</a:t>
            </a:r>
            <a:r>
              <a:rPr lang="en-US" sz="2400" dirty="0">
                <a:solidFill>
                  <a:schemeClr val="bg1"/>
                </a:solidFill>
                <a:latin typeface="Arial" pitchFamily="34" charset="0"/>
                <a:cs typeface="Arial" pitchFamily="34" charset="0"/>
              </a:rPr>
              <a:t>)?</a:t>
            </a:r>
          </a:p>
          <a:p>
            <a:pPr lvl="1"/>
            <a:r>
              <a:rPr lang="en-US" sz="2400" dirty="0">
                <a:solidFill>
                  <a:schemeClr val="bg1"/>
                </a:solidFill>
                <a:latin typeface="Arial" pitchFamily="34" charset="0"/>
                <a:cs typeface="Arial" pitchFamily="34" charset="0"/>
              </a:rPr>
              <a:t>Is one force greater or less than the other? </a:t>
            </a:r>
          </a:p>
          <a:p>
            <a:endParaRPr lang="en-US" sz="2600" dirty="0" smtClean="0">
              <a:solidFill>
                <a:schemeClr val="bg1"/>
              </a:solidFill>
              <a:latin typeface="Arial" pitchFamily="34" charset="0"/>
              <a:cs typeface="Arial" pitchFamily="34" charset="0"/>
            </a:endParaRPr>
          </a:p>
          <a:p>
            <a:endParaRPr lang="en-US" sz="2600" dirty="0" smtClean="0">
              <a:solidFill>
                <a:schemeClr val="bg1"/>
              </a:solidFill>
              <a:latin typeface="Arial" pitchFamily="34" charset="0"/>
              <a:cs typeface="Arial" pitchFamily="34" charset="0"/>
            </a:endParaRPr>
          </a:p>
          <a:p>
            <a:endParaRPr lang="en-US" sz="2600" dirty="0" smtClean="0">
              <a:solidFill>
                <a:srgbClr val="008000"/>
              </a:solidFill>
              <a:latin typeface="Arial" pitchFamily="34" charset="0"/>
              <a:cs typeface="Arial" pitchFamily="34" charset="0"/>
            </a:endParaRPr>
          </a:p>
        </p:txBody>
      </p:sp>
      <p:sp>
        <p:nvSpPr>
          <p:cNvPr id="10" name="Title 1"/>
          <p:cNvSpPr>
            <a:spLocks noGrp="1"/>
          </p:cNvSpPr>
          <p:nvPr>
            <p:ph type="title"/>
          </p:nvPr>
        </p:nvSpPr>
        <p:spPr>
          <a:xfrm>
            <a:off x="457200" y="29409"/>
            <a:ext cx="8229600" cy="1143000"/>
          </a:xfrm>
        </p:spPr>
        <p:txBody>
          <a:bodyPr>
            <a:normAutofit/>
          </a:bodyPr>
          <a:lstStyle/>
          <a:p>
            <a:r>
              <a:rPr lang="en-US" sz="4000" dirty="0" smtClean="0">
                <a:solidFill>
                  <a:schemeClr val="bg1"/>
                </a:solidFill>
                <a:latin typeface="Arial" pitchFamily="34" charset="0"/>
                <a:cs typeface="Arial" pitchFamily="34" charset="0"/>
              </a:rPr>
              <a:t>Scenario 4</a:t>
            </a:r>
            <a:endParaRPr lang="en-US" sz="4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023926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219200"/>
            <a:ext cx="8382000" cy="914400"/>
          </a:xfrm>
        </p:spPr>
        <p:txBody>
          <a:bodyPr>
            <a:noAutofit/>
          </a:bodyPr>
          <a:lstStyle/>
          <a:p>
            <a:r>
              <a:rPr lang="en-US" sz="2600" dirty="0" smtClean="0">
                <a:solidFill>
                  <a:schemeClr val="bg1"/>
                </a:solidFill>
                <a:latin typeface="Arial" pitchFamily="34" charset="0"/>
                <a:cs typeface="Arial" pitchFamily="34" charset="0"/>
              </a:rPr>
              <a:t>You have now completed the experiment.</a:t>
            </a:r>
          </a:p>
          <a:p>
            <a:r>
              <a:rPr lang="en-US" sz="2600" dirty="0" smtClean="0">
                <a:solidFill>
                  <a:schemeClr val="bg1"/>
                </a:solidFill>
                <a:latin typeface="Arial" pitchFamily="34" charset="0"/>
                <a:cs typeface="Arial" pitchFamily="34" charset="0"/>
              </a:rPr>
              <a:t>Please raise your hand once you are finished and take the next few minutes to complete the questions on the post-test.</a:t>
            </a:r>
          </a:p>
          <a:p>
            <a:r>
              <a:rPr lang="en-US" sz="2600" smtClean="0">
                <a:solidFill>
                  <a:schemeClr val="bg1"/>
                </a:solidFill>
                <a:latin typeface="Arial" pitchFamily="34" charset="0"/>
                <a:cs typeface="Arial" pitchFamily="34" charset="0"/>
              </a:rPr>
              <a:t>Thank you!</a:t>
            </a:r>
            <a:endParaRPr lang="en-US" sz="2600" dirty="0" smtClean="0">
              <a:solidFill>
                <a:schemeClr val="bg1"/>
              </a:solidFill>
              <a:latin typeface="Arial" pitchFamily="34" charset="0"/>
              <a:cs typeface="Arial" pitchFamily="34" charset="0"/>
            </a:endParaRPr>
          </a:p>
        </p:txBody>
      </p:sp>
      <p:sp>
        <p:nvSpPr>
          <p:cNvPr id="10" name="Title 1"/>
          <p:cNvSpPr>
            <a:spLocks noGrp="1"/>
          </p:cNvSpPr>
          <p:nvPr>
            <p:ph type="title"/>
          </p:nvPr>
        </p:nvSpPr>
        <p:spPr>
          <a:xfrm>
            <a:off x="457200" y="29409"/>
            <a:ext cx="8229600" cy="1143000"/>
          </a:xfrm>
        </p:spPr>
        <p:txBody>
          <a:bodyPr>
            <a:normAutofit/>
          </a:bodyPr>
          <a:lstStyle/>
          <a:p>
            <a:r>
              <a:rPr lang="en-US" sz="4000" dirty="0" smtClean="0">
                <a:solidFill>
                  <a:schemeClr val="bg1"/>
                </a:solidFill>
                <a:latin typeface="Arial" pitchFamily="34" charset="0"/>
                <a:cs typeface="Arial" pitchFamily="34" charset="0"/>
              </a:rPr>
              <a:t>Congratulations! </a:t>
            </a:r>
            <a:endParaRPr lang="en-US" sz="4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53341872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Activities</a:t>
            </a:r>
            <a:endParaRPr lang="en-US" dirty="0"/>
          </a:p>
        </p:txBody>
      </p:sp>
      <p:sp>
        <p:nvSpPr>
          <p:cNvPr id="3" name="Content Placeholder 2"/>
          <p:cNvSpPr>
            <a:spLocks noGrp="1"/>
          </p:cNvSpPr>
          <p:nvPr>
            <p:ph idx="1"/>
          </p:nvPr>
        </p:nvSpPr>
        <p:spPr/>
        <p:txBody>
          <a:bodyPr/>
          <a:lstStyle/>
          <a:p>
            <a:r>
              <a:rPr lang="en-US" dirty="0" smtClean="0">
                <a:solidFill>
                  <a:srgbClr val="FFFFFF"/>
                </a:solidFill>
                <a:hlinkClick r:id="rId2" action="ppaction://hlinkfile"/>
              </a:rPr>
              <a:t>Friction</a:t>
            </a:r>
            <a:endParaRPr lang="en-US" dirty="0" smtClean="0">
              <a:solidFill>
                <a:srgbClr val="FFFFFF"/>
              </a:solidFill>
            </a:endParaRPr>
          </a:p>
          <a:p>
            <a:r>
              <a:rPr lang="en-US" dirty="0" smtClean="0">
                <a:solidFill>
                  <a:srgbClr val="FFFFFF"/>
                </a:solidFill>
              </a:rPr>
              <a:t>Newton’s second Law (under development)</a:t>
            </a:r>
          </a:p>
          <a:p>
            <a:r>
              <a:rPr lang="en-US" dirty="0" smtClean="0">
                <a:solidFill>
                  <a:srgbClr val="FFFFFF"/>
                </a:solidFill>
              </a:rPr>
              <a:t>Simple Harmonic Motion.  (Under development)</a:t>
            </a:r>
            <a:endParaRPr lang="en-US" dirty="0" smtClean="0">
              <a:solidFill>
                <a:srgbClr val="FFFFFF"/>
              </a:solidFill>
            </a:endParaRPr>
          </a:p>
          <a:p>
            <a:r>
              <a:rPr lang="en-US" dirty="0" smtClean="0">
                <a:solidFill>
                  <a:srgbClr val="FFFFFF"/>
                </a:solidFill>
                <a:hlinkClick r:id="rId3" action="ppaction://hlinkfile"/>
              </a:rPr>
              <a:t>RC-</a:t>
            </a:r>
            <a:r>
              <a:rPr lang="en-US" dirty="0" smtClean="0">
                <a:solidFill>
                  <a:srgbClr val="FFFFFF"/>
                </a:solidFill>
                <a:hlinkClick r:id="rId3" action="ppaction://hlinkfile"/>
              </a:rPr>
              <a:t>Circuit.</a:t>
            </a:r>
            <a:endParaRPr lang="en-US" dirty="0" smtClean="0">
              <a:solidFill>
                <a:srgbClr val="FFFFFF"/>
              </a:solidFill>
            </a:endParaRPr>
          </a:p>
          <a:p>
            <a:r>
              <a:rPr lang="en-US" dirty="0" smtClean="0">
                <a:solidFill>
                  <a:srgbClr val="FFFFFF"/>
                </a:solidFill>
              </a:rPr>
              <a:t>Faraday’s law (Under Development).</a:t>
            </a:r>
          </a:p>
          <a:p>
            <a:r>
              <a:rPr lang="en-US" dirty="0" smtClean="0">
                <a:solidFill>
                  <a:srgbClr val="FFFFFF"/>
                </a:solidFill>
              </a:rPr>
              <a:t>Labs in White will be in place by 2016.</a:t>
            </a:r>
            <a:endParaRPr lang="en-US" dirty="0" smtClean="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257097567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Questions?</a:t>
            </a:r>
            <a:endParaRPr lang="en-US" dirty="0">
              <a:solidFill>
                <a:schemeClr val="bg1"/>
              </a:solidFill>
            </a:endParaRPr>
          </a:p>
        </p:txBody>
      </p:sp>
    </p:spTree>
    <p:extLst>
      <p:ext uri="{BB962C8B-B14F-4D97-AF65-F5344CB8AC3E}">
        <p14:creationId xmlns:p14="http://schemas.microsoft.com/office/powerpoint/2010/main" val="8443800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725</Words>
  <Application>Microsoft Macintosh PowerPoint</Application>
  <PresentationFormat>On-screen Show (4:3)</PresentationFormat>
  <Paragraphs>86</Paragraphs>
  <Slides>21</Slides>
  <Notes>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21</vt:i4>
      </vt:variant>
    </vt:vector>
  </HeadingPairs>
  <TitlesOfParts>
    <vt:vector size="24" baseType="lpstr">
      <vt:lpstr>Office Theme</vt:lpstr>
      <vt:lpstr>1_Office Theme</vt:lpstr>
      <vt:lpstr>Equation</vt:lpstr>
      <vt:lpstr>Newton’s Third Law and the IO-Lab</vt:lpstr>
      <vt:lpstr>Thank You</vt:lpstr>
      <vt:lpstr>Thank You</vt:lpstr>
      <vt:lpstr>IO-Lab device.</vt:lpstr>
      <vt:lpstr>Software and Hardware </vt:lpstr>
      <vt:lpstr>The Vision</vt:lpstr>
      <vt:lpstr>Newton’s Third Law  </vt:lpstr>
      <vt:lpstr>Objectives </vt:lpstr>
      <vt:lpstr>Pre Lab </vt:lpstr>
      <vt:lpstr>Welcome to IOLab</vt:lpstr>
      <vt:lpstr>Introduction</vt:lpstr>
      <vt:lpstr>Introduction</vt:lpstr>
      <vt:lpstr>The System</vt:lpstr>
      <vt:lpstr>The System</vt:lpstr>
      <vt:lpstr>The System</vt:lpstr>
      <vt:lpstr>The Activities</vt:lpstr>
      <vt:lpstr>Scenario 3</vt:lpstr>
      <vt:lpstr>Scenario 4</vt:lpstr>
      <vt:lpstr>Congratulations! </vt:lpstr>
      <vt:lpstr>Other Activities</vt:lpstr>
      <vt:lpstr>Questions?</vt:lpstr>
    </vt:vector>
  </TitlesOfParts>
  <Company>College of Lake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Newton’s Third Law and the IO-Lab</dc:title>
  <dc:creator>Christopher Ubing</dc:creator>
  <cp:lastModifiedBy>Christopher Ubing</cp:lastModifiedBy>
  <cp:revision>27</cp:revision>
  <dcterms:created xsi:type="dcterms:W3CDTF">2015-09-26T00:56:00Z</dcterms:created>
  <dcterms:modified xsi:type="dcterms:W3CDTF">2015-09-26T21:03:48Z</dcterms:modified>
</cp:coreProperties>
</file>